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44F"/>
    <a:srgbClr val="ABDFEC"/>
    <a:srgbClr val="A1D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44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72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1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3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0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6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22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6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7257" y="702229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65409" y="3109714"/>
            <a:ext cx="8658714" cy="289938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b="1" spc="300" dirty="0" smtClean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Лица, добровольно </a:t>
            </a:r>
            <a:r>
              <a:rPr lang="kk-KZ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сообщившие</a:t>
            </a:r>
            <a:r>
              <a:rPr lang="kk-KZ" b="1" spc="300" dirty="0" smtClean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 о даче взятки </a:t>
            </a: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899873" y="4028243"/>
            <a:ext cx="8892440" cy="400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ALIK.SHPEKBAEV@GMAIL.COM</a:t>
            </a:r>
            <a:endParaRPr lang="ru-RU" sz="2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79443" y="5252960"/>
            <a:ext cx="88533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65409" y="1718600"/>
            <a:ext cx="8658714" cy="300420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1600" b="1" spc="300" dirty="0" smtClean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Лишение свободы </a:t>
            </a:r>
            <a:r>
              <a:rPr lang="kk-KZ" sz="1600" b="1" spc="300" dirty="0" smtClean="0">
                <a:solidFill>
                  <a:schemeClr val="bg1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от 3 до 15 лет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55996" y="2626174"/>
            <a:ext cx="88924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ОСВОБОЖДАЮТСЯ ОТ УГОЛОВНОЙ ОТВЕТСТВЕННОСТИ </a:t>
            </a:r>
            <a:endParaRPr lang="ru-RU" sz="16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Yu Gothic UI Light" panose="020B0300000000000000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55996" y="982543"/>
            <a:ext cx="88611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ЗА ДАЧУ ВЗЯТКИ ПРЕДУСМОТРЕНА УГОЛОВНАЯ ОТВЕТСТВЕННОСТЬ </a:t>
            </a:r>
            <a:endParaRPr lang="ru-RU" sz="16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Yu Gothic UI Light" panose="020B0300000000000000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5408" y="2150869"/>
            <a:ext cx="8658716" cy="312414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spc="300" dirty="0">
                <a:solidFill>
                  <a:schemeClr val="bg1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Штраф</a:t>
            </a:r>
            <a:r>
              <a:rPr lang="ru-RU" sz="1600" b="1" spc="300" dirty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 в размере </a:t>
            </a:r>
            <a:r>
              <a:rPr lang="ru-RU" sz="1600" b="1" spc="300" dirty="0" smtClean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до </a:t>
            </a:r>
            <a:r>
              <a:rPr lang="ru-RU" sz="1600" b="1" spc="300" dirty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пятидесятикратной суммы взятки</a:t>
            </a:r>
            <a:endParaRPr lang="kk-KZ" sz="1600" b="1" spc="300" dirty="0">
              <a:solidFill>
                <a:srgbClr val="02344F"/>
              </a:solidFill>
              <a:latin typeface="Bookman Old Style" panose="02050604050505020204" pitchFamily="18" charset="0"/>
              <a:ea typeface="Yu Gothic UI Light" panose="020B0300000000000000" pitchFamily="34" charset="-128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65408" y="3541852"/>
            <a:ext cx="8658716" cy="289938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spc="300" dirty="0" smtClean="0">
                <a:solidFill>
                  <a:srgbClr val="02344F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Лица, давшие взятку вследствие </a:t>
            </a:r>
            <a:r>
              <a:rPr lang="kk-KZ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вымогательства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899873" y="4580271"/>
            <a:ext cx="6845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spc="300" dirty="0" smtClean="0">
                <a:solidFill>
                  <a:srgbClr val="ABDFEC"/>
                </a:solidFill>
                <a:latin typeface="Bookman Old Style" panose="02050604050505020204" pitchFamily="18" charset="0"/>
                <a:ea typeface="Yu Gothic UI Light" panose="020B0300000000000000" pitchFamily="34" charset="-128"/>
              </a:rPr>
              <a:t>анонимные</a:t>
            </a:r>
            <a:r>
              <a:rPr lang="kk-KZ" b="1" spc="300" dirty="0" smtClean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 </a:t>
            </a:r>
            <a:r>
              <a:rPr lang="kk-KZ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обращения рассматриваются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7257" y="702229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65409" y="3109714"/>
            <a:ext cx="8658714" cy="289938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2000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Пара туралы </a:t>
            </a:r>
            <a:r>
              <a:rPr lang="kk-KZ" sz="2000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өз еркімен </a:t>
            </a:r>
            <a:r>
              <a:rPr lang="kk-KZ" sz="2000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хабарлағандар</a:t>
            </a: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899873" y="4028243"/>
            <a:ext cx="8892440" cy="400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ALIK.SHPEKBAEV@GMAIL.COM</a:t>
            </a:r>
            <a:endParaRPr lang="ru-RU" sz="2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79443" y="5252960"/>
            <a:ext cx="88533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65409" y="1718600"/>
            <a:ext cx="8658714" cy="300420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3 жылдан 5 </a:t>
            </a:r>
            <a:r>
              <a:rPr lang="kk-KZ" b="1" spc="300" dirty="0">
                <a:solidFill>
                  <a:schemeClr val="bg1"/>
                </a:solidFill>
                <a:ea typeface="Yu Gothic UI Light" panose="020B0300000000000000" pitchFamily="34" charset="-128"/>
              </a:rPr>
              <a:t>жылға дейін </a:t>
            </a:r>
            <a:r>
              <a:rPr lang="kk-KZ" b="1" spc="300" dirty="0">
                <a:solidFill>
                  <a:srgbClr val="02344F"/>
                </a:solidFill>
                <a:ea typeface="Yu Gothic UI Light" panose="020B0300000000000000" pitchFamily="34" charset="-128"/>
              </a:rPr>
              <a:t>бас</a:t>
            </a:r>
            <a:r>
              <a:rPr lang="kk-KZ" b="1" spc="300" dirty="0">
                <a:solidFill>
                  <a:schemeClr val="bg1"/>
                </a:solidFill>
                <a:ea typeface="Yu Gothic UI Light" panose="020B0300000000000000" pitchFamily="34" charset="-128"/>
              </a:rPr>
              <a:t> </a:t>
            </a:r>
            <a:r>
              <a:rPr lang="kk-KZ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бостандығынан айырылу</a:t>
            </a:r>
            <a:endParaRPr lang="kk-KZ" b="1" spc="300" dirty="0" smtClean="0">
              <a:solidFill>
                <a:schemeClr val="bg1"/>
              </a:solidFill>
              <a:ea typeface="Yu Gothic UI Light" panose="020B0300000000000000" pitchFamily="34" charset="-12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59533" y="2619870"/>
            <a:ext cx="907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Gothic UI Light" panose="020B0300000000000000" pitchFamily="34" charset="-128"/>
              </a:rPr>
              <a:t>ҚЫЛМЫСТЫҚ ЖАУАПКЕРШІЛІКТЕН КЕЛЕСІ ТҰЛҒАЛАР БОСАТЫЛАДЫ </a:t>
            </a:r>
            <a:endParaRPr lang="ru-RU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Yu Gothic UI Light" panose="020B0300000000000000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65408" y="929269"/>
            <a:ext cx="88611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Gothic UI Light" panose="020B0300000000000000" pitchFamily="34" charset="-128"/>
              </a:rPr>
              <a:t>ПАРА БЕРГЕН ҮШІН ҚЫЛМЫСТЫҚ </a:t>
            </a:r>
            <a:br>
              <a:rPr lang="kk-KZ" sz="20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Gothic UI Light" panose="020B0300000000000000" pitchFamily="34" charset="-128"/>
              </a:rPr>
            </a:br>
            <a:r>
              <a:rPr lang="kk-KZ" sz="20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Gothic UI Light" panose="020B0300000000000000" pitchFamily="34" charset="-128"/>
              </a:rPr>
              <a:t>ЖАУАПКЕРШІЛІК ҚАРАСТЫРЫЛҒАН </a:t>
            </a:r>
            <a:endParaRPr lang="ru-RU" sz="2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Yu Gothic UI Light" panose="020B0300000000000000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5408" y="2150869"/>
            <a:ext cx="8658716" cy="312414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Пара </a:t>
            </a:r>
            <a:r>
              <a:rPr lang="ru-RU" b="1" spc="300" dirty="0" err="1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көлемінен</a:t>
            </a:r>
            <a:r>
              <a:rPr lang="ru-RU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 </a:t>
            </a:r>
            <a:r>
              <a:rPr lang="ru-RU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50 </a:t>
            </a:r>
            <a:r>
              <a:rPr lang="ru-RU" b="1" spc="300" dirty="0" err="1" smtClean="0">
                <a:solidFill>
                  <a:schemeClr val="bg1"/>
                </a:solidFill>
                <a:ea typeface="Yu Gothic UI Light" panose="020B0300000000000000" pitchFamily="34" charset="-128"/>
              </a:rPr>
              <a:t>есеге</a:t>
            </a:r>
            <a:r>
              <a:rPr lang="ru-RU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 </a:t>
            </a:r>
            <a:r>
              <a:rPr lang="ru-RU" b="1" spc="300" dirty="0" err="1" smtClean="0">
                <a:solidFill>
                  <a:schemeClr val="bg1"/>
                </a:solidFill>
                <a:ea typeface="Yu Gothic UI Light" panose="020B0300000000000000" pitchFamily="34" charset="-128"/>
              </a:rPr>
              <a:t>дейінгі</a:t>
            </a:r>
            <a:r>
              <a:rPr lang="ru-RU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 </a:t>
            </a:r>
            <a:r>
              <a:rPr lang="ru-RU" b="1" spc="300" dirty="0" err="1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айыппұл</a:t>
            </a:r>
            <a:endParaRPr lang="kk-KZ" b="1" spc="300" dirty="0">
              <a:solidFill>
                <a:srgbClr val="02344F"/>
              </a:solidFill>
              <a:ea typeface="Yu Gothic UI Light" panose="020B0300000000000000" pitchFamily="34" charset="-128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65408" y="3541852"/>
            <a:ext cx="8658716" cy="289938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Қорқытып алу </a:t>
            </a:r>
            <a:r>
              <a:rPr lang="kk-KZ" sz="2000" b="1" spc="300" dirty="0" smtClean="0">
                <a:solidFill>
                  <a:srgbClr val="02344F"/>
                </a:solidFill>
                <a:ea typeface="Yu Gothic UI Light" panose="020B0300000000000000" pitchFamily="34" charset="-128"/>
              </a:rPr>
              <a:t>арқылы пара бергендер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899873" y="4580271"/>
            <a:ext cx="6595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spc="300" dirty="0" smtClean="0">
                <a:solidFill>
                  <a:schemeClr val="bg1"/>
                </a:solidFill>
                <a:ea typeface="Yu Gothic UI Light" panose="020B0300000000000000" pitchFamily="34" charset="-128"/>
              </a:rPr>
              <a:t>АНОНИМДІ</a:t>
            </a:r>
            <a:r>
              <a:rPr lang="kk-KZ" sz="2000" b="1" spc="300" dirty="0" smtClean="0">
                <a:solidFill>
                  <a:srgbClr val="ABDFEC"/>
                </a:solidFill>
                <a:ea typeface="Yu Gothic UI Light" panose="020B0300000000000000" pitchFamily="34" charset="-128"/>
              </a:rPr>
              <a:t> ӨТІНІШТЕР ДЕ ҚАРАСТЫРЫЛАДЫ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87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Yu Gothic UI Light</vt:lpstr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Мирас Каргабай</dc:creator>
  <cp:lastModifiedBy>Медет</cp:lastModifiedBy>
  <cp:revision>30</cp:revision>
  <dcterms:created xsi:type="dcterms:W3CDTF">2019-10-12T09:48:15Z</dcterms:created>
  <dcterms:modified xsi:type="dcterms:W3CDTF">2019-11-08T11:40:36Z</dcterms:modified>
</cp:coreProperties>
</file>